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DA061-27DD-4DED-9978-4300426E18F3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616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班尼頓生產流程的改良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179388" y="1125538"/>
            <a:ext cx="8640762" cy="4967287"/>
            <a:chOff x="179388" y="1125538"/>
            <a:chExt cx="8640762" cy="4967287"/>
          </a:xfrm>
        </p:grpSpPr>
        <p:sp>
          <p:nvSpPr>
            <p:cNvPr id="47107" name="AutoShape 2"/>
            <p:cNvSpPr>
              <a:spLocks noChangeArrowheads="1"/>
            </p:cNvSpPr>
            <p:nvPr/>
          </p:nvSpPr>
          <p:spPr bwMode="auto">
            <a:xfrm>
              <a:off x="755650" y="1557338"/>
              <a:ext cx="2449513" cy="3527425"/>
            </a:xfrm>
            <a:prstGeom prst="leftArrowCallout">
              <a:avLst>
                <a:gd name="adj1" fmla="val 19307"/>
                <a:gd name="adj2" fmla="val 22361"/>
                <a:gd name="adj3" fmla="val 2917"/>
                <a:gd name="adj4" fmla="val 70190"/>
              </a:avLst>
            </a:prstGeom>
            <a:solidFill>
              <a:schemeClr val="accent1"/>
            </a:solidFill>
            <a:ln w="1905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1200"/>
            </a:p>
          </p:txBody>
        </p:sp>
        <p:sp>
          <p:nvSpPr>
            <p:cNvPr id="47108" name="AutoShape 3"/>
            <p:cNvSpPr>
              <a:spLocks noChangeArrowheads="1"/>
            </p:cNvSpPr>
            <p:nvPr/>
          </p:nvSpPr>
          <p:spPr bwMode="auto">
            <a:xfrm>
              <a:off x="5435600" y="3067050"/>
              <a:ext cx="2449513" cy="2305050"/>
            </a:xfrm>
            <a:prstGeom prst="leftArrowCallout">
              <a:avLst>
                <a:gd name="adj1" fmla="val 17556"/>
                <a:gd name="adj2" fmla="val 22384"/>
                <a:gd name="adj3" fmla="val 1446"/>
                <a:gd name="adj4" fmla="val 74079"/>
              </a:avLst>
            </a:prstGeom>
            <a:solidFill>
              <a:srgbClr val="CCFFFF">
                <a:alpha val="79999"/>
              </a:srgbClr>
            </a:solidFill>
            <a:ln w="1905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110" name="Rectangle 5"/>
            <p:cNvSpPr>
              <a:spLocks noChangeArrowheads="1"/>
            </p:cNvSpPr>
            <p:nvPr/>
          </p:nvSpPr>
          <p:spPr bwMode="auto">
            <a:xfrm>
              <a:off x="5651500" y="5534025"/>
              <a:ext cx="2808288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>
                  <a:solidFill>
                    <a:srgbClr val="6600CC"/>
                  </a:solidFill>
                  <a:latin typeface="Comic Sans MS" pitchFamily="66" charset="0"/>
                  <a:ea typeface="標楷體" pitchFamily="65" charset="-120"/>
                </a:rPr>
                <a:t>Benetton</a:t>
              </a:r>
              <a:r>
                <a:rPr lang="zh-TW" altLang="en-US">
                  <a:solidFill>
                    <a:srgbClr val="6600CC"/>
                  </a:solidFill>
                  <a:latin typeface="Comic Sans MS" pitchFamily="66" charset="0"/>
                  <a:ea typeface="標楷體" pitchFamily="65" charset="-120"/>
                </a:rPr>
                <a:t>改良後生產流程</a:t>
              </a:r>
            </a:p>
          </p:txBody>
        </p:sp>
        <p:sp>
          <p:nvSpPr>
            <p:cNvPr id="47111" name="Rectangle 6"/>
            <p:cNvSpPr>
              <a:spLocks noChangeArrowheads="1"/>
            </p:cNvSpPr>
            <p:nvPr/>
          </p:nvSpPr>
          <p:spPr bwMode="auto">
            <a:xfrm>
              <a:off x="6176963" y="1484313"/>
              <a:ext cx="1563687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款式策劃</a:t>
              </a:r>
            </a:p>
          </p:txBody>
        </p:sp>
        <p:sp>
          <p:nvSpPr>
            <p:cNvPr id="47112" name="Rectangle 7"/>
            <p:cNvSpPr>
              <a:spLocks noChangeArrowheads="1"/>
            </p:cNvSpPr>
            <p:nvPr/>
          </p:nvSpPr>
          <p:spPr bwMode="auto">
            <a:xfrm>
              <a:off x="6176963" y="3198813"/>
              <a:ext cx="1563687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色彩策劃</a:t>
              </a:r>
            </a:p>
          </p:txBody>
        </p:sp>
        <p:sp>
          <p:nvSpPr>
            <p:cNvPr id="47113" name="Rectangle 8"/>
            <p:cNvSpPr>
              <a:spLocks noChangeArrowheads="1"/>
            </p:cNvSpPr>
            <p:nvPr/>
          </p:nvSpPr>
          <p:spPr bwMode="auto">
            <a:xfrm>
              <a:off x="6176963" y="2055813"/>
              <a:ext cx="1563687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織造</a:t>
              </a:r>
            </a:p>
          </p:txBody>
        </p:sp>
        <p:sp>
          <p:nvSpPr>
            <p:cNvPr id="47114" name="Rectangle 9"/>
            <p:cNvSpPr>
              <a:spLocks noChangeArrowheads="1"/>
            </p:cNvSpPr>
            <p:nvPr/>
          </p:nvSpPr>
          <p:spPr bwMode="auto">
            <a:xfrm>
              <a:off x="6176963" y="2627313"/>
              <a:ext cx="1563687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裁切</a:t>
              </a:r>
            </a:p>
          </p:txBody>
        </p:sp>
        <p:sp>
          <p:nvSpPr>
            <p:cNvPr id="47115" name="Rectangle 10"/>
            <p:cNvSpPr>
              <a:spLocks noChangeArrowheads="1"/>
            </p:cNvSpPr>
            <p:nvPr/>
          </p:nvSpPr>
          <p:spPr bwMode="auto">
            <a:xfrm>
              <a:off x="6176963" y="3770313"/>
              <a:ext cx="1563687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布染色</a:t>
              </a:r>
            </a:p>
          </p:txBody>
        </p:sp>
        <p:sp>
          <p:nvSpPr>
            <p:cNvPr id="47116" name="Rectangle 11"/>
            <p:cNvSpPr>
              <a:spLocks noChangeArrowheads="1"/>
            </p:cNvSpPr>
            <p:nvPr/>
          </p:nvSpPr>
          <p:spPr bwMode="auto">
            <a:xfrm>
              <a:off x="6176963" y="4341813"/>
              <a:ext cx="1563687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成衣</a:t>
              </a:r>
            </a:p>
          </p:txBody>
        </p:sp>
        <p:sp>
          <p:nvSpPr>
            <p:cNvPr id="47117" name="Rectangle 12"/>
            <p:cNvSpPr>
              <a:spLocks noChangeArrowheads="1"/>
            </p:cNvSpPr>
            <p:nvPr/>
          </p:nvSpPr>
          <p:spPr bwMode="auto">
            <a:xfrm>
              <a:off x="6176963" y="4913313"/>
              <a:ext cx="1563687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rgbClr val="6600CC"/>
                  </a:solidFill>
                  <a:latin typeface="標楷體" pitchFamily="65" charset="-120"/>
                  <a:ea typeface="標楷體" pitchFamily="65" charset="-120"/>
                </a:rPr>
                <a:t>銷售</a:t>
              </a:r>
            </a:p>
          </p:txBody>
        </p:sp>
        <p:sp>
          <p:nvSpPr>
            <p:cNvPr id="47118" name="Rectangle 13"/>
            <p:cNvSpPr>
              <a:spLocks noChangeArrowheads="1"/>
            </p:cNvSpPr>
            <p:nvPr/>
          </p:nvSpPr>
          <p:spPr bwMode="auto">
            <a:xfrm>
              <a:off x="8172450" y="3754438"/>
              <a:ext cx="6477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後染</a:t>
              </a:r>
              <a:endParaRPr lang="zh-TW" altLang="en-US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47119" name="AutoShape 14"/>
            <p:cNvCxnSpPr>
              <a:cxnSpLocks noChangeShapeType="1"/>
              <a:stCxn id="47111" idx="2"/>
              <a:endCxn id="47113" idx="0"/>
            </p:cNvCxnSpPr>
            <p:nvPr/>
          </p:nvCxnSpPr>
          <p:spPr bwMode="auto">
            <a:xfrm>
              <a:off x="6959600" y="1827213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20" name="AutoShape 15"/>
            <p:cNvCxnSpPr>
              <a:cxnSpLocks noChangeShapeType="1"/>
              <a:stCxn id="47113" idx="2"/>
              <a:endCxn id="47114" idx="0"/>
            </p:cNvCxnSpPr>
            <p:nvPr/>
          </p:nvCxnSpPr>
          <p:spPr bwMode="auto">
            <a:xfrm>
              <a:off x="6959600" y="2398713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21" name="AutoShape 16"/>
            <p:cNvCxnSpPr>
              <a:cxnSpLocks noChangeShapeType="1"/>
              <a:stCxn id="47114" idx="2"/>
              <a:endCxn id="47112" idx="0"/>
            </p:cNvCxnSpPr>
            <p:nvPr/>
          </p:nvCxnSpPr>
          <p:spPr bwMode="auto">
            <a:xfrm>
              <a:off x="6959600" y="2970213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22" name="AutoShape 17"/>
            <p:cNvCxnSpPr>
              <a:cxnSpLocks noChangeShapeType="1"/>
              <a:stCxn id="47112" idx="2"/>
              <a:endCxn id="47115" idx="0"/>
            </p:cNvCxnSpPr>
            <p:nvPr/>
          </p:nvCxnSpPr>
          <p:spPr bwMode="auto">
            <a:xfrm>
              <a:off x="6959600" y="3541713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23" name="AutoShape 18"/>
            <p:cNvCxnSpPr>
              <a:cxnSpLocks noChangeShapeType="1"/>
              <a:stCxn id="47115" idx="2"/>
              <a:endCxn id="47116" idx="0"/>
            </p:cNvCxnSpPr>
            <p:nvPr/>
          </p:nvCxnSpPr>
          <p:spPr bwMode="auto">
            <a:xfrm>
              <a:off x="6959600" y="4113213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24" name="AutoShape 19"/>
            <p:cNvCxnSpPr>
              <a:cxnSpLocks noChangeShapeType="1"/>
              <a:stCxn id="47116" idx="2"/>
              <a:endCxn id="47117" idx="0"/>
            </p:cNvCxnSpPr>
            <p:nvPr/>
          </p:nvCxnSpPr>
          <p:spPr bwMode="auto">
            <a:xfrm>
              <a:off x="6959600" y="4684713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47125" name="AutoShape 20"/>
            <p:cNvSpPr>
              <a:spLocks noChangeArrowheads="1"/>
            </p:cNvSpPr>
            <p:nvPr/>
          </p:nvSpPr>
          <p:spPr bwMode="auto">
            <a:xfrm>
              <a:off x="7885113" y="3787775"/>
              <a:ext cx="360362" cy="360363"/>
            </a:xfrm>
            <a:prstGeom prst="leftArrow">
              <a:avLst>
                <a:gd name="adj1" fmla="val 44491"/>
                <a:gd name="adj2" fmla="val 40968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126" name="Text Box 21"/>
            <p:cNvSpPr txBox="1">
              <a:spLocks noChangeArrowheads="1"/>
            </p:cNvSpPr>
            <p:nvPr/>
          </p:nvSpPr>
          <p:spPr bwMode="auto">
            <a:xfrm>
              <a:off x="4716463" y="3789363"/>
              <a:ext cx="673100" cy="14414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r>
                <a:rPr lang="zh-TW" altLang="en-US" sz="1600">
                  <a:ea typeface="標楷體" pitchFamily="65" charset="-120"/>
                </a:rPr>
                <a:t>時間較短</a:t>
              </a:r>
            </a:p>
            <a:p>
              <a:r>
                <a:rPr lang="zh-TW" altLang="en-US" sz="1600" b="1">
                  <a:solidFill>
                    <a:srgbClr val="FF0000"/>
                  </a:solidFill>
                  <a:ea typeface="標楷體" pitchFamily="65" charset="-120"/>
                </a:rPr>
                <a:t>快速反應流行</a:t>
              </a:r>
              <a:endParaRPr lang="zh-TW" altLang="en-US" sz="1600">
                <a:ea typeface="標楷體" pitchFamily="65" charset="-120"/>
              </a:endParaRPr>
            </a:p>
          </p:txBody>
        </p:sp>
        <p:sp>
          <p:nvSpPr>
            <p:cNvPr id="47127" name="Rectangle 22"/>
            <p:cNvSpPr>
              <a:spLocks noChangeArrowheads="1"/>
            </p:cNvSpPr>
            <p:nvPr/>
          </p:nvSpPr>
          <p:spPr bwMode="auto">
            <a:xfrm>
              <a:off x="1206500" y="5588000"/>
              <a:ext cx="2286000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服飾業傳統生產流程</a:t>
              </a:r>
            </a:p>
          </p:txBody>
        </p:sp>
        <p:sp>
          <p:nvSpPr>
            <p:cNvPr id="47128" name="Rectangle 23"/>
            <p:cNvSpPr>
              <a:spLocks noChangeArrowheads="1"/>
            </p:cNvSpPr>
            <p:nvPr/>
          </p:nvSpPr>
          <p:spPr bwMode="auto">
            <a:xfrm>
              <a:off x="1598613" y="1701800"/>
              <a:ext cx="14605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商品策劃</a:t>
              </a:r>
            </a:p>
          </p:txBody>
        </p:sp>
        <p:sp>
          <p:nvSpPr>
            <p:cNvPr id="47129" name="Rectangle 24"/>
            <p:cNvSpPr>
              <a:spLocks noChangeArrowheads="1"/>
            </p:cNvSpPr>
            <p:nvPr/>
          </p:nvSpPr>
          <p:spPr bwMode="auto">
            <a:xfrm>
              <a:off x="1598613" y="2273300"/>
              <a:ext cx="14605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絲染色</a:t>
              </a:r>
            </a:p>
          </p:txBody>
        </p:sp>
        <p:sp>
          <p:nvSpPr>
            <p:cNvPr id="47130" name="Rectangle 25"/>
            <p:cNvSpPr>
              <a:spLocks noChangeArrowheads="1"/>
            </p:cNvSpPr>
            <p:nvPr/>
          </p:nvSpPr>
          <p:spPr bwMode="auto">
            <a:xfrm>
              <a:off x="1598613" y="2844800"/>
              <a:ext cx="14605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織造</a:t>
              </a:r>
            </a:p>
          </p:txBody>
        </p:sp>
        <p:sp>
          <p:nvSpPr>
            <p:cNvPr id="47131" name="Rectangle 26"/>
            <p:cNvSpPr>
              <a:spLocks noChangeArrowheads="1"/>
            </p:cNvSpPr>
            <p:nvPr/>
          </p:nvSpPr>
          <p:spPr bwMode="auto">
            <a:xfrm>
              <a:off x="1598613" y="3416300"/>
              <a:ext cx="14605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裁切</a:t>
              </a:r>
            </a:p>
          </p:txBody>
        </p:sp>
        <p:sp>
          <p:nvSpPr>
            <p:cNvPr id="47132" name="Rectangle 27"/>
            <p:cNvSpPr>
              <a:spLocks noChangeArrowheads="1"/>
            </p:cNvSpPr>
            <p:nvPr/>
          </p:nvSpPr>
          <p:spPr bwMode="auto">
            <a:xfrm>
              <a:off x="1598613" y="3987800"/>
              <a:ext cx="14605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成衣</a:t>
              </a:r>
            </a:p>
          </p:txBody>
        </p:sp>
        <p:sp>
          <p:nvSpPr>
            <p:cNvPr id="47133" name="Rectangle 28"/>
            <p:cNvSpPr>
              <a:spLocks noChangeArrowheads="1"/>
            </p:cNvSpPr>
            <p:nvPr/>
          </p:nvSpPr>
          <p:spPr bwMode="auto">
            <a:xfrm>
              <a:off x="1598613" y="4559300"/>
              <a:ext cx="14605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銷售</a:t>
              </a:r>
            </a:p>
          </p:txBody>
        </p:sp>
        <p:sp>
          <p:nvSpPr>
            <p:cNvPr id="47134" name="Rectangle 29"/>
            <p:cNvSpPr>
              <a:spLocks noChangeArrowheads="1"/>
            </p:cNvSpPr>
            <p:nvPr/>
          </p:nvSpPr>
          <p:spPr bwMode="auto">
            <a:xfrm>
              <a:off x="3489325" y="2255838"/>
              <a:ext cx="72072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>
                  <a:solidFill>
                    <a:srgbClr val="FFFF00"/>
                  </a:solidFill>
                  <a:latin typeface="標楷體" pitchFamily="65" charset="-120"/>
                  <a:ea typeface="標楷體" pitchFamily="65" charset="-120"/>
                </a:rPr>
                <a:t>先染</a:t>
              </a:r>
            </a:p>
          </p:txBody>
        </p:sp>
        <p:sp>
          <p:nvSpPr>
            <p:cNvPr id="47135" name="Rectangle 30"/>
            <p:cNvSpPr>
              <a:spLocks noChangeArrowheads="1"/>
            </p:cNvSpPr>
            <p:nvPr/>
          </p:nvSpPr>
          <p:spPr bwMode="auto">
            <a:xfrm>
              <a:off x="3490913" y="1557338"/>
              <a:ext cx="93662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款式及色彩</a:t>
              </a:r>
            </a:p>
          </p:txBody>
        </p:sp>
        <p:cxnSp>
          <p:nvCxnSpPr>
            <p:cNvPr id="47136" name="AutoShape 31"/>
            <p:cNvCxnSpPr>
              <a:cxnSpLocks noChangeShapeType="1"/>
              <a:stCxn id="47128" idx="2"/>
              <a:endCxn id="47129" idx="0"/>
            </p:cNvCxnSpPr>
            <p:nvPr/>
          </p:nvCxnSpPr>
          <p:spPr bwMode="auto">
            <a:xfrm>
              <a:off x="2328863" y="2044700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37" name="AutoShape 32"/>
            <p:cNvCxnSpPr>
              <a:cxnSpLocks noChangeShapeType="1"/>
              <a:stCxn id="47129" idx="2"/>
              <a:endCxn id="47130" idx="0"/>
            </p:cNvCxnSpPr>
            <p:nvPr/>
          </p:nvCxnSpPr>
          <p:spPr bwMode="auto">
            <a:xfrm>
              <a:off x="2328863" y="2616200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38" name="AutoShape 33"/>
            <p:cNvCxnSpPr>
              <a:cxnSpLocks noChangeShapeType="1"/>
              <a:stCxn id="47130" idx="2"/>
              <a:endCxn id="47131" idx="0"/>
            </p:cNvCxnSpPr>
            <p:nvPr/>
          </p:nvCxnSpPr>
          <p:spPr bwMode="auto">
            <a:xfrm>
              <a:off x="2328863" y="3187700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39" name="AutoShape 34"/>
            <p:cNvCxnSpPr>
              <a:cxnSpLocks noChangeShapeType="1"/>
              <a:stCxn id="47131" idx="2"/>
              <a:endCxn id="47132" idx="0"/>
            </p:cNvCxnSpPr>
            <p:nvPr/>
          </p:nvCxnSpPr>
          <p:spPr bwMode="auto">
            <a:xfrm>
              <a:off x="2328863" y="3759200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47140" name="AutoShape 35"/>
            <p:cNvCxnSpPr>
              <a:cxnSpLocks noChangeShapeType="1"/>
              <a:stCxn id="47132" idx="2"/>
              <a:endCxn id="47133" idx="0"/>
            </p:cNvCxnSpPr>
            <p:nvPr/>
          </p:nvCxnSpPr>
          <p:spPr bwMode="auto">
            <a:xfrm>
              <a:off x="2328863" y="4330700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47141" name="AutoShape 36"/>
            <p:cNvSpPr>
              <a:spLocks noChangeArrowheads="1"/>
            </p:cNvSpPr>
            <p:nvPr/>
          </p:nvSpPr>
          <p:spPr bwMode="auto">
            <a:xfrm>
              <a:off x="3201988" y="1701800"/>
              <a:ext cx="360362" cy="360363"/>
            </a:xfrm>
            <a:prstGeom prst="leftArrow">
              <a:avLst>
                <a:gd name="adj1" fmla="val 44491"/>
                <a:gd name="adj2" fmla="val 40968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142" name="AutoShape 37"/>
            <p:cNvSpPr>
              <a:spLocks noChangeArrowheads="1"/>
            </p:cNvSpPr>
            <p:nvPr/>
          </p:nvSpPr>
          <p:spPr bwMode="auto">
            <a:xfrm>
              <a:off x="3201988" y="2276475"/>
              <a:ext cx="360362" cy="360363"/>
            </a:xfrm>
            <a:prstGeom prst="leftArrow">
              <a:avLst>
                <a:gd name="adj1" fmla="val 44491"/>
                <a:gd name="adj2" fmla="val 40968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143" name="Text Box 38"/>
            <p:cNvSpPr txBox="1">
              <a:spLocks noChangeArrowheads="1"/>
            </p:cNvSpPr>
            <p:nvPr/>
          </p:nvSpPr>
          <p:spPr bwMode="auto">
            <a:xfrm>
              <a:off x="179388" y="2781300"/>
              <a:ext cx="428625" cy="10795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r>
                <a:rPr lang="zh-TW" altLang="en-US" sz="1600" b="1">
                  <a:solidFill>
                    <a:srgbClr val="FF0000"/>
                  </a:solidFill>
                  <a:ea typeface="標楷體" pitchFamily="65" charset="-120"/>
                </a:rPr>
                <a:t>時間冗長</a:t>
              </a:r>
            </a:p>
          </p:txBody>
        </p:sp>
        <p:sp>
          <p:nvSpPr>
            <p:cNvPr id="47144" name="Line 39"/>
            <p:cNvSpPr>
              <a:spLocks noChangeShapeType="1"/>
            </p:cNvSpPr>
            <p:nvPr/>
          </p:nvSpPr>
          <p:spPr bwMode="auto">
            <a:xfrm>
              <a:off x="4500563" y="1125538"/>
              <a:ext cx="0" cy="4967287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8C25-7205-4ED6-879F-D223B6FA183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700866" name="Picture 2" descr="hp改造1"/>
          <p:cNvPicPr>
            <a:picLocks noChangeAspect="1" noChangeArrowheads="1"/>
          </p:cNvPicPr>
          <p:nvPr/>
        </p:nvPicPr>
        <p:blipFill>
          <a:blip r:embed="rId2">
            <a:lum bright="-12000" contrast="48000"/>
          </a:blip>
          <a:srcRect/>
          <a:stretch>
            <a:fillRect/>
          </a:stretch>
        </p:blipFill>
        <p:spPr bwMode="auto">
          <a:xfrm>
            <a:off x="271463" y="1187450"/>
            <a:ext cx="8599487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2667000" y="260350"/>
            <a:ext cx="3740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客戶服務舊流程</a:t>
            </a:r>
            <a:endParaRPr lang="zh-TW" altLang="en-US" sz="4000" b="1">
              <a:latin typeface="Times New Roman" pitchFamily="18" charset="0"/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3200400" y="59436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0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0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F27A2D-6CA9-4845-B5F5-3FF8FC5842A6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2133600" y="488950"/>
            <a:ext cx="526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客戶服務舊流程的缺點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76517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77825" indent="-377825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　　　　　　　　</a:t>
            </a:r>
          </a:p>
          <a:p>
            <a:pPr marL="377825" indent="-377825"/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工程師經常外出服務顧客，對於顧客問題未必</a:t>
            </a:r>
          </a:p>
          <a:p>
            <a:pPr marL="377825" indent="-377825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能即時處理．</a:t>
            </a:r>
          </a:p>
          <a:p>
            <a:pPr marL="377825" indent="-377825"/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由於問題種類甚多，秘書判斷往往難以正確，</a:t>
            </a:r>
          </a:p>
          <a:p>
            <a:pPr marL="377825" indent="-377825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以致往往在不同部門之間轉折，費時費事．</a:t>
            </a:r>
          </a:p>
          <a:p>
            <a:pPr marL="377825" indent="-377825"/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交通時間影響生產力甚鉅，尤其是問題不清，</a:t>
            </a:r>
          </a:p>
          <a:p>
            <a:pPr marL="377825" indent="-377825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需往返多次．</a:t>
            </a:r>
          </a:p>
          <a:p>
            <a:pPr marL="377825" indent="-377825"/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工程師各自處理個人問題，團隊處理問題經驗</a:t>
            </a:r>
          </a:p>
          <a:p>
            <a:pPr marL="377825" indent="-377825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未能有效累積．</a:t>
            </a:r>
          </a:p>
          <a:p>
            <a:pPr marL="377825" indent="-377825"/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對顧客系統之全盤狀況，缺乏歷史資料．　</a:t>
            </a: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3200400" y="59436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22EDE-40B1-4A1B-870E-2E2B0AAA2B8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1702914" name="Picture 2" descr="hp改造3"/>
          <p:cNvPicPr>
            <a:picLocks noChangeAspect="1" noChangeArrowheads="1"/>
          </p:cNvPicPr>
          <p:nvPr/>
        </p:nvPicPr>
        <p:blipFill>
          <a:blip r:embed="rId2">
            <a:lum bright="-12000" contrast="30000"/>
          </a:blip>
          <a:srcRect/>
          <a:stretch>
            <a:fillRect/>
          </a:stretch>
        </p:blipFill>
        <p:spPr bwMode="auto">
          <a:xfrm>
            <a:off x="457200" y="1295400"/>
            <a:ext cx="8066088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2133600" y="231775"/>
            <a:ext cx="424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客戶服務流程再造</a:t>
            </a:r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3200400" y="59436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2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2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01DDB-905A-4737-989D-3104444C614E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1828800" y="565150"/>
            <a:ext cx="577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客戶服務流程再造的成果</a:t>
            </a: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70866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ea typeface="標楷體" pitchFamily="65" charset="-120"/>
              </a:rPr>
              <a:t>                                 </a:t>
            </a:r>
          </a:p>
          <a:p>
            <a:r>
              <a:rPr lang="en-US" altLang="zh-TW" sz="2400">
                <a:ea typeface="標楷體" pitchFamily="65" charset="-120"/>
              </a:rPr>
              <a:t>1. </a:t>
            </a:r>
            <a:r>
              <a:rPr lang="zh-TW" altLang="en-US" sz="2400">
                <a:ea typeface="標楷體" pitchFamily="65" charset="-120"/>
              </a:rPr>
              <a:t>縮短顧客等候時間</a:t>
            </a:r>
          </a:p>
          <a:p>
            <a:r>
              <a:rPr lang="zh-TW" altLang="en-US" sz="2400">
                <a:ea typeface="標楷體" pitchFamily="65" charset="-120"/>
              </a:rPr>
              <a:t>　　</a:t>
            </a:r>
            <a:r>
              <a:rPr lang="en-US" altLang="zh-TW" sz="2400">
                <a:ea typeface="標楷體" pitchFamily="65" charset="-120"/>
              </a:rPr>
              <a:t>Avg. Response Time: 1.5hrs→15min.</a:t>
            </a:r>
          </a:p>
          <a:p>
            <a:r>
              <a:rPr lang="en-US" altLang="zh-TW" sz="2400">
                <a:ea typeface="標楷體" pitchFamily="65" charset="-120"/>
              </a:rPr>
              <a:t>       (6</a:t>
            </a:r>
            <a:r>
              <a:rPr lang="zh-TW" altLang="en-US" sz="2400">
                <a:ea typeface="標楷體" pitchFamily="65" charset="-120"/>
              </a:rPr>
              <a:t>倍改進）</a:t>
            </a:r>
          </a:p>
          <a:p>
            <a:r>
              <a:rPr lang="en-US" altLang="zh-TW" sz="2400">
                <a:ea typeface="標楷體" pitchFamily="65" charset="-120"/>
              </a:rPr>
              <a:t>2. </a:t>
            </a:r>
            <a:r>
              <a:rPr lang="zh-TW" altLang="en-US" sz="2400">
                <a:ea typeface="標楷體" pitchFamily="65" charset="-120"/>
              </a:rPr>
              <a:t>縮短每一問題處理時間</a:t>
            </a:r>
          </a:p>
          <a:p>
            <a:r>
              <a:rPr lang="zh-TW" altLang="en-US" sz="2400">
                <a:ea typeface="標楷體" pitchFamily="65" charset="-120"/>
              </a:rPr>
              <a:t>　　</a:t>
            </a:r>
            <a:r>
              <a:rPr lang="en-US" altLang="zh-TW" sz="2400">
                <a:ea typeface="標楷體" pitchFamily="65" charset="-120"/>
              </a:rPr>
              <a:t>Avg. Resolution Time: 3hrs. →40min.</a:t>
            </a:r>
          </a:p>
          <a:p>
            <a:r>
              <a:rPr lang="en-US" altLang="zh-TW" sz="2400">
                <a:ea typeface="標楷體" pitchFamily="65" charset="-120"/>
              </a:rPr>
              <a:t>       (4.5</a:t>
            </a:r>
            <a:r>
              <a:rPr lang="zh-TW" altLang="en-US" sz="2400">
                <a:ea typeface="標楷體" pitchFamily="65" charset="-120"/>
              </a:rPr>
              <a:t>倍改進</a:t>
            </a:r>
            <a:r>
              <a:rPr lang="en-US" altLang="zh-TW" sz="2400">
                <a:ea typeface="標楷體" pitchFamily="65" charset="-120"/>
              </a:rPr>
              <a:t>)</a:t>
            </a:r>
          </a:p>
          <a:p>
            <a:r>
              <a:rPr lang="en-US" altLang="zh-TW" sz="2400">
                <a:ea typeface="標楷體" pitchFamily="65" charset="-120"/>
              </a:rPr>
              <a:t>3. </a:t>
            </a:r>
            <a:r>
              <a:rPr lang="zh-TW" altLang="en-US" sz="2400">
                <a:ea typeface="標楷體" pitchFamily="65" charset="-120"/>
              </a:rPr>
              <a:t>提高工程師工作效率</a:t>
            </a:r>
          </a:p>
          <a:p>
            <a:r>
              <a:rPr lang="zh-TW" altLang="en-US" sz="2400">
                <a:ea typeface="標楷體" pitchFamily="65" charset="-120"/>
              </a:rPr>
              <a:t>　　</a:t>
            </a:r>
            <a:r>
              <a:rPr lang="en-US" altLang="zh-TW" sz="2400">
                <a:ea typeface="標楷體" pitchFamily="65" charset="-120"/>
              </a:rPr>
              <a:t>#of calls/day/engineer:2 →10(5</a:t>
            </a:r>
            <a:r>
              <a:rPr lang="zh-TW" altLang="en-US" sz="2400">
                <a:ea typeface="標楷體" pitchFamily="65" charset="-120"/>
              </a:rPr>
              <a:t>倍改進</a:t>
            </a:r>
            <a:r>
              <a:rPr lang="en-US" altLang="zh-TW" sz="2400">
                <a:ea typeface="標楷體" pitchFamily="65" charset="-120"/>
              </a:rPr>
              <a:t>)</a:t>
            </a:r>
          </a:p>
          <a:p>
            <a:r>
              <a:rPr lang="en-US" altLang="zh-TW" sz="2400">
                <a:ea typeface="標楷體" pitchFamily="65" charset="-120"/>
              </a:rPr>
              <a:t>4. </a:t>
            </a:r>
            <a:r>
              <a:rPr lang="zh-TW" altLang="en-US" sz="2400">
                <a:ea typeface="標楷體" pitchFamily="65" charset="-120"/>
              </a:rPr>
              <a:t>提高顧客滿意度</a:t>
            </a:r>
          </a:p>
          <a:p>
            <a:r>
              <a:rPr lang="zh-TW" altLang="en-US" sz="2400">
                <a:ea typeface="標楷體" pitchFamily="65" charset="-120"/>
              </a:rPr>
              <a:t>　　</a:t>
            </a:r>
            <a:r>
              <a:rPr lang="en-US" altLang="zh-TW" sz="2400">
                <a:ea typeface="標楷體" pitchFamily="65" charset="-120"/>
              </a:rPr>
              <a:t>CSS Survey RC satisfaction rate      </a:t>
            </a:r>
          </a:p>
          <a:p>
            <a:r>
              <a:rPr lang="en-US" altLang="zh-TW" sz="2400">
                <a:ea typeface="標楷體" pitchFamily="65" charset="-120"/>
              </a:rPr>
              <a:t>        Consistently &gt; 8.0</a:t>
            </a:r>
          </a:p>
        </p:txBody>
      </p:sp>
      <p:sp>
        <p:nvSpPr>
          <p:cNvPr id="51205" name="Line 4"/>
          <p:cNvSpPr>
            <a:spLocks noChangeShapeType="1"/>
          </p:cNvSpPr>
          <p:nvPr/>
        </p:nvSpPr>
        <p:spPr bwMode="auto">
          <a:xfrm>
            <a:off x="7315200" y="2895600"/>
            <a:ext cx="1524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2819400" y="5867400"/>
            <a:ext cx="297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  <p:pic>
        <p:nvPicPr>
          <p:cNvPr id="51207" name="Picture 6" descr="j028308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5300663"/>
            <a:ext cx="9620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63B5B-2A5A-4965-A5AA-A402CC53358B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16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永慶房仲聯賣網之影音宅速配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4275" y="1268413"/>
            <a:ext cx="3711575" cy="4495800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zh-TW" altLang="en-US" sz="2400" b="1" smtClean="0">
                <a:solidFill>
                  <a:srgbClr val="FFCC66"/>
                </a:solidFill>
              </a:rPr>
              <a:t>現代人的生活講求效率，一間間的實地訪察，總是買屋者感到最麻煩的，也為永慶房屋增加了成本上的負擔，為了增加客戶看屋的便利性，不受時間、地點、天侯的限制，讓客戶在最短的時間做最彈性的選擇。</a:t>
            </a:r>
          </a:p>
        </p:txBody>
      </p:sp>
      <p:pic>
        <p:nvPicPr>
          <p:cNvPr id="52229" name="Picture 4" descr="未命名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4111625" cy="443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D97E8-6166-4C19-B7CE-51DEC57E809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16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永慶房仲聯賣網之宅速配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338" y="1408113"/>
            <a:ext cx="2590800" cy="4114800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zh-TW" altLang="en-US" sz="2200" b="1" smtClean="0">
                <a:solidFill>
                  <a:srgbClr val="FFCC66"/>
                </a:solidFill>
                <a:latin typeface="Times New Roman" pitchFamily="18" charset="0"/>
                <a:ea typeface="sө"/>
                <a:cs typeface="sө"/>
              </a:rPr>
              <a:t>推出房仲業首創最高配對效率的「宅速配」系統，該系統可在一分鐘中進行買方條件</a:t>
            </a:r>
            <a:r>
              <a:rPr lang="en-US" altLang="zh-TW" sz="2200" b="1" smtClean="0">
                <a:solidFill>
                  <a:srgbClr val="FFCC66"/>
                </a:solidFill>
                <a:latin typeface="Times New Roman" pitchFamily="18" charset="0"/>
                <a:ea typeface="sө"/>
                <a:cs typeface="sө"/>
              </a:rPr>
              <a:t>18</a:t>
            </a:r>
            <a:r>
              <a:rPr lang="zh-TW" altLang="en-US" sz="2200" b="1" smtClean="0">
                <a:solidFill>
                  <a:srgbClr val="FFCC66"/>
                </a:solidFill>
                <a:latin typeface="Times New Roman" pitchFamily="18" charset="0"/>
                <a:ea typeface="sө"/>
                <a:cs typeface="sө"/>
              </a:rPr>
              <a:t>項、賣方條件</a:t>
            </a:r>
            <a:r>
              <a:rPr lang="en-US" altLang="zh-TW" sz="2200" b="1" smtClean="0">
                <a:solidFill>
                  <a:srgbClr val="FFCC66"/>
                </a:solidFill>
                <a:latin typeface="Times New Roman" pitchFamily="18" charset="0"/>
                <a:ea typeface="sө"/>
                <a:cs typeface="sө"/>
              </a:rPr>
              <a:t>43</a:t>
            </a:r>
            <a:r>
              <a:rPr lang="zh-TW" altLang="en-US" sz="2200" b="1" smtClean="0">
                <a:solidFill>
                  <a:srgbClr val="FFCC66"/>
                </a:solidFill>
                <a:latin typeface="Times New Roman" pitchFamily="18" charset="0"/>
                <a:ea typeface="sө"/>
                <a:cs typeface="sө"/>
              </a:rPr>
              <a:t>項的物件配對條件，為買賣雙方進行精準有效的雙向配對，廣受客戶好評。</a:t>
            </a:r>
          </a:p>
        </p:txBody>
      </p:sp>
      <p:pic>
        <p:nvPicPr>
          <p:cNvPr id="53253" name="Picture 4" descr="未命名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1484313"/>
            <a:ext cx="5791200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5</TotalTime>
  <Words>250</Words>
  <Application>Microsoft Office PowerPoint</Application>
  <PresentationFormat>如螢幕大小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教學目標</vt:lpstr>
      <vt:lpstr>班尼頓生產流程的改良</vt:lpstr>
      <vt:lpstr>PowerPoint 簡報</vt:lpstr>
      <vt:lpstr>PowerPoint 簡報</vt:lpstr>
      <vt:lpstr>PowerPoint 簡報</vt:lpstr>
      <vt:lpstr>PowerPoint 簡報</vt:lpstr>
      <vt:lpstr>永慶房仲聯賣網之影音宅速配</vt:lpstr>
      <vt:lpstr>永慶房仲聯賣網之宅速配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班尼頓生產流程的改良</dc:title>
  <dc:creator>Your User Name</dc:creator>
  <cp:lastModifiedBy>USER</cp:lastModifiedBy>
  <cp:revision>2</cp:revision>
  <dcterms:created xsi:type="dcterms:W3CDTF">2010-07-17T14:34:31Z</dcterms:created>
  <dcterms:modified xsi:type="dcterms:W3CDTF">2013-12-12T16:03:23Z</dcterms:modified>
</cp:coreProperties>
</file>